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2"/>
  </p:notesMasterIdLst>
  <p:sldIdLst>
    <p:sldId id="256" r:id="rId2"/>
    <p:sldId id="261" r:id="rId3"/>
    <p:sldId id="283" r:id="rId4"/>
    <p:sldId id="258" r:id="rId5"/>
    <p:sldId id="260" r:id="rId6"/>
    <p:sldId id="259" r:id="rId7"/>
    <p:sldId id="257" r:id="rId8"/>
    <p:sldId id="284" r:id="rId9"/>
    <p:sldId id="285" r:id="rId10"/>
    <p:sldId id="264" r:id="rId11"/>
    <p:sldId id="286" r:id="rId12"/>
    <p:sldId id="265" r:id="rId13"/>
    <p:sldId id="266" r:id="rId14"/>
    <p:sldId id="275" r:id="rId15"/>
    <p:sldId id="270" r:id="rId16"/>
    <p:sldId id="271" r:id="rId17"/>
    <p:sldId id="269" r:id="rId18"/>
    <p:sldId id="268" r:id="rId19"/>
    <p:sldId id="274" r:id="rId20"/>
    <p:sldId id="267" r:id="rId21"/>
    <p:sldId id="277" r:id="rId22"/>
    <p:sldId id="276" r:id="rId23"/>
    <p:sldId id="280" r:id="rId24"/>
    <p:sldId id="272" r:id="rId25"/>
    <p:sldId id="262" r:id="rId26"/>
    <p:sldId id="281" r:id="rId27"/>
    <p:sldId id="282" r:id="rId28"/>
    <p:sldId id="273" r:id="rId29"/>
    <p:sldId id="279" r:id="rId30"/>
    <p:sldId id="278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82C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74"/>
  </p:normalViewPr>
  <p:slideViewPr>
    <p:cSldViewPr snapToGrid="0" snapToObjects="1">
      <p:cViewPr>
        <p:scale>
          <a:sx n="70" d="100"/>
          <a:sy n="70" d="100"/>
        </p:scale>
        <p:origin x="1512" y="13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notesMaster" Target="notesMasters/notesMaster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presProps" Target="presProps.xml"/><Relationship Id="rId34" Type="http://schemas.openxmlformats.org/officeDocument/2006/relationships/viewProps" Target="viewProps.xml"/><Relationship Id="rId35" Type="http://schemas.openxmlformats.org/officeDocument/2006/relationships/theme" Target="theme/theme1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D326E9-2236-5247-9BD8-A65049442C55}" type="datetimeFigureOut">
              <a:rPr lang="en-US" smtClean="0"/>
              <a:t>1/22/17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593105-80AC-F243-AC02-0C3A7B02EF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4220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4556D-AB27-604C-8305-CC5018663D62}" type="datetimeFigureOut">
              <a:rPr lang="en-US" smtClean="0"/>
              <a:t>1/22/17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8424E-512B-804B-ACA7-F7F7DC03AB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3910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4556D-AB27-604C-8305-CC5018663D62}" type="datetimeFigureOut">
              <a:rPr lang="en-US" smtClean="0"/>
              <a:t>1/22/17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8424E-512B-804B-ACA7-F7F7DC03AB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091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4556D-AB27-604C-8305-CC5018663D62}" type="datetimeFigureOut">
              <a:rPr lang="en-US" smtClean="0"/>
              <a:t>1/22/17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8424E-512B-804B-ACA7-F7F7DC03AB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4553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4556D-AB27-604C-8305-CC5018663D62}" type="datetimeFigureOut">
              <a:rPr lang="en-US" smtClean="0"/>
              <a:t>1/22/17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8424E-512B-804B-ACA7-F7F7DC03AB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927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4556D-AB27-604C-8305-CC5018663D62}" type="datetimeFigureOut">
              <a:rPr lang="en-US" smtClean="0"/>
              <a:t>1/22/17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8424E-512B-804B-ACA7-F7F7DC03AB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5455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4556D-AB27-604C-8305-CC5018663D62}" type="datetimeFigureOut">
              <a:rPr lang="en-US" smtClean="0"/>
              <a:t>1/22/17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8424E-512B-804B-ACA7-F7F7DC03AB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2283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4556D-AB27-604C-8305-CC5018663D62}" type="datetimeFigureOut">
              <a:rPr lang="en-US" smtClean="0"/>
              <a:t>1/22/17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8424E-512B-804B-ACA7-F7F7DC03AB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6955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4556D-AB27-604C-8305-CC5018663D62}" type="datetimeFigureOut">
              <a:rPr lang="en-US" smtClean="0"/>
              <a:t>1/22/17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8424E-512B-804B-ACA7-F7F7DC03AB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5997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4556D-AB27-604C-8305-CC5018663D62}" type="datetimeFigureOut">
              <a:rPr lang="en-US" smtClean="0"/>
              <a:t>1/22/17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8424E-512B-804B-ACA7-F7F7DC03AB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219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4556D-AB27-604C-8305-CC5018663D62}" type="datetimeFigureOut">
              <a:rPr lang="en-US" smtClean="0"/>
              <a:t>1/22/17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8424E-512B-804B-ACA7-F7F7DC03AB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318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4556D-AB27-604C-8305-CC5018663D62}" type="datetimeFigureOut">
              <a:rPr lang="en-US" smtClean="0"/>
              <a:t>1/22/17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8424E-512B-804B-ACA7-F7F7DC03AB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3836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14556D-AB27-604C-8305-CC5018663D62}" type="datetimeFigureOut">
              <a:rPr lang="en-US" smtClean="0"/>
              <a:t>1/22/17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68424E-512B-804B-ACA7-F7F7DC03AB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2780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tif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tif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tiff"/><Relationship Id="rId3" Type="http://schemas.openxmlformats.org/officeDocument/2006/relationships/image" Target="../media/image28.tif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4" Type="http://schemas.openxmlformats.org/officeDocument/2006/relationships/image" Target="../media/image32.tiff"/><Relationship Id="rId5" Type="http://schemas.openxmlformats.org/officeDocument/2006/relationships/image" Target="../media/image33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3" Type="http://schemas.openxmlformats.org/officeDocument/2006/relationships/image" Target="../media/image35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alphaModFix amt="5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0190" y="-135924"/>
            <a:ext cx="6518572" cy="733991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71259" y="1698707"/>
            <a:ext cx="1145858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 err="1" smtClean="0">
                <a:latin typeface="Hiragino Sans W3" charset="-128"/>
                <a:ea typeface="Hiragino Sans W3" charset="-128"/>
                <a:cs typeface="Hiragino Sans W3" charset="-128"/>
              </a:rPr>
              <a:t>B</a:t>
            </a:r>
            <a:r>
              <a:rPr lang="en-US" sz="7200" dirty="0" err="1" smtClean="0">
                <a:latin typeface="Hiragino Sans W3" charset="-128"/>
                <a:ea typeface="Hiragino Sans W3" charset="-128"/>
                <a:cs typeface="Hiragino Sans W3" charset="-128"/>
              </a:rPr>
              <a:t>ackends</a:t>
            </a:r>
            <a:r>
              <a:rPr lang="en-US" sz="7200" dirty="0" smtClean="0">
                <a:latin typeface="Hiragino Sans W3" charset="-128"/>
                <a:ea typeface="Hiragino Sans W3" charset="-128"/>
                <a:cs typeface="Hiragino Sans W3" charset="-128"/>
              </a:rPr>
              <a:t> </a:t>
            </a:r>
            <a:r>
              <a:rPr lang="en-US" sz="7200" b="1" dirty="0" smtClean="0">
                <a:latin typeface="Hiragino Sans W3" charset="-128"/>
                <a:ea typeface="Hiragino Sans W3" charset="-128"/>
                <a:cs typeface="Hiragino Sans W3" charset="-128"/>
              </a:rPr>
              <a:t>F</a:t>
            </a:r>
            <a:r>
              <a:rPr lang="en-US" sz="7200" dirty="0" smtClean="0">
                <a:latin typeface="Hiragino Sans W3" charset="-128"/>
                <a:ea typeface="Hiragino Sans W3" charset="-128"/>
                <a:cs typeface="Hiragino Sans W3" charset="-128"/>
              </a:rPr>
              <a:t>or </a:t>
            </a:r>
            <a:r>
              <a:rPr lang="en-US" sz="7200" b="1" dirty="0" smtClean="0">
                <a:latin typeface="Hiragino Sans W3" charset="-128"/>
                <a:ea typeface="Hiragino Sans W3" charset="-128"/>
                <a:cs typeface="Hiragino Sans W3" charset="-128"/>
              </a:rPr>
              <a:t>F</a:t>
            </a:r>
            <a:r>
              <a:rPr lang="en-US" sz="7200" dirty="0" smtClean="0">
                <a:latin typeface="Hiragino Sans W3" charset="-128"/>
                <a:ea typeface="Hiragino Sans W3" charset="-128"/>
                <a:cs typeface="Hiragino Sans W3" charset="-128"/>
              </a:rPr>
              <a:t>rontends</a:t>
            </a:r>
            <a:endParaRPr lang="en-US" sz="5400" dirty="0">
              <a:latin typeface="Hiragino Sans W3" charset="-128"/>
              <a:ea typeface="Hiragino Sans W3" charset="-128"/>
              <a:cs typeface="Hiragino Sans W3" charset="-128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3805" y="3303199"/>
            <a:ext cx="38892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Hiragino Sans W3" charset="-128"/>
                <a:ea typeface="Hiragino Sans W3" charset="-128"/>
                <a:cs typeface="Hiragino Sans W3" charset="-128"/>
              </a:rPr>
              <a:t>By Luis </a:t>
            </a:r>
            <a:r>
              <a:rPr lang="en-US" sz="2400" dirty="0" err="1" smtClean="0">
                <a:latin typeface="Hiragino Sans W3" charset="-128"/>
                <a:ea typeface="Hiragino Sans W3" charset="-128"/>
                <a:cs typeface="Hiragino Sans W3" charset="-128"/>
              </a:rPr>
              <a:t>Atencio</a:t>
            </a:r>
            <a:r>
              <a:rPr lang="en-US" sz="2400" dirty="0" smtClean="0">
                <a:latin typeface="Hiragino Sans W3" charset="-128"/>
                <a:ea typeface="Hiragino Sans W3" charset="-128"/>
                <a:cs typeface="Hiragino Sans W3" charset="-128"/>
              </a:rPr>
              <a:t> (@</a:t>
            </a:r>
            <a:r>
              <a:rPr lang="en-US" sz="2400" dirty="0" err="1" smtClean="0">
                <a:latin typeface="Hiragino Sans W3" charset="-128"/>
                <a:ea typeface="Hiragino Sans W3" charset="-128"/>
                <a:cs typeface="Hiragino Sans W3" charset="-128"/>
              </a:rPr>
              <a:t>luijar</a:t>
            </a:r>
            <a:r>
              <a:rPr lang="en-US" sz="2400" dirty="0" smtClean="0">
                <a:latin typeface="Hiragino Sans W3" charset="-128"/>
                <a:ea typeface="Hiragino Sans W3" charset="-128"/>
                <a:cs typeface="Hiragino Sans W3" charset="-128"/>
              </a:rPr>
              <a:t>)</a:t>
            </a:r>
            <a:endParaRPr lang="en-US" sz="2400" dirty="0">
              <a:latin typeface="Hiragino Sans W3" charset="-128"/>
              <a:ea typeface="Hiragino Sans W3" charset="-128"/>
              <a:cs typeface="Hiragino Sans W3" charset="-128"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6820930" y="2162433"/>
            <a:ext cx="5008915" cy="593124"/>
          </a:xfrm>
          <a:prstGeom prst="line">
            <a:avLst/>
          </a:prstGeom>
          <a:ln w="793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6785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26873" y="1465595"/>
            <a:ext cx="1160125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>
                <a:latin typeface="Hiragino Sans W3" charset="-128"/>
                <a:ea typeface="Hiragino Sans W3" charset="-128"/>
                <a:cs typeface="Hiragino Sans W3" charset="-128"/>
              </a:rPr>
              <a:t>Reactive Extensions for PHP (</a:t>
            </a:r>
            <a:r>
              <a:rPr lang="en-US" sz="4800" b="1" dirty="0" err="1" smtClean="0">
                <a:latin typeface="Hiragino Sans W3" charset="-128"/>
                <a:ea typeface="Hiragino Sans W3" charset="-128"/>
                <a:cs typeface="Hiragino Sans W3" charset="-128"/>
              </a:rPr>
              <a:t>RxPHP</a:t>
            </a:r>
            <a:r>
              <a:rPr lang="en-US" sz="4800" dirty="0" smtClean="0">
                <a:latin typeface="Hiragino Sans W3" charset="-128"/>
                <a:ea typeface="Hiragino Sans W3" charset="-128"/>
                <a:cs typeface="Hiragino Sans W3" charset="-128"/>
              </a:rPr>
              <a:t>)</a:t>
            </a:r>
            <a:endParaRPr lang="en-US" sz="4800" dirty="0">
              <a:latin typeface="Hiragino Sans W3" charset="-128"/>
              <a:ea typeface="Hiragino Sans W3" charset="-128"/>
              <a:cs typeface="Hiragino Sans W3" charset="-128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0"/>
            <a:ext cx="31886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bg1">
                    <a:lumMod val="50000"/>
                  </a:schemeClr>
                </a:solidFill>
                <a:latin typeface="Hiragino Sans W3" charset="-128"/>
                <a:ea typeface="Hiragino Sans W3" charset="-128"/>
                <a:cs typeface="Hiragino Sans W3" charset="-128"/>
              </a:rPr>
              <a:t>Meet your BFF</a:t>
            </a:r>
            <a:endParaRPr lang="en-US" sz="3200" dirty="0">
              <a:solidFill>
                <a:schemeClr val="bg1">
                  <a:lumMod val="50000"/>
                </a:schemeClr>
              </a:solidFill>
              <a:latin typeface="Hiragino Sans W3" charset="-128"/>
              <a:ea typeface="Hiragino Sans W3" charset="-128"/>
              <a:cs typeface="Hiragino Sans W3" charset="-12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4449" y="2769972"/>
            <a:ext cx="3063103" cy="3063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619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200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303" y="1396696"/>
            <a:ext cx="12192000" cy="404405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407" y="4783351"/>
            <a:ext cx="1314807" cy="131480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3762" y="4783351"/>
            <a:ext cx="1314807" cy="1314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201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2.96296E-6 L 0.00222 0.14907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" y="74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0.05046 L 0.00209 0.13703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" y="4329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09 0.13703 L -0.24518 0.12407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370" y="-648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22 0.14907 L 0.25443 0.14282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604" y="-3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461" y="803667"/>
            <a:ext cx="10058400" cy="5350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688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56897" y="2245320"/>
            <a:ext cx="1167980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 smtClean="0">
                <a:latin typeface="Hiragino Sans W3" charset="-128"/>
                <a:ea typeface="Hiragino Sans W3" charset="-128"/>
                <a:cs typeface="Hiragino Sans W3" charset="-128"/>
              </a:rPr>
              <a:t>RxPHP</a:t>
            </a:r>
            <a:r>
              <a:rPr lang="en-US" sz="3200" dirty="0">
                <a:latin typeface="Hiragino Sans W3" charset="-128"/>
                <a:ea typeface="Hiragino Sans W3" charset="-128"/>
                <a:cs typeface="Hiragino Sans W3" charset="-128"/>
              </a:rPr>
              <a:t> </a:t>
            </a:r>
            <a:r>
              <a:rPr lang="en-US" sz="3200" dirty="0" smtClean="0">
                <a:latin typeface="Hiragino Sans W3" charset="-128"/>
                <a:ea typeface="Hiragino Sans W3" charset="-128"/>
                <a:cs typeface="Hiragino Sans W3" charset="-128"/>
              </a:rPr>
              <a:t>is a </a:t>
            </a:r>
            <a:r>
              <a:rPr lang="en-US" sz="3200" dirty="0" smtClean="0">
                <a:solidFill>
                  <a:srgbClr val="FF0000"/>
                </a:solidFill>
                <a:latin typeface="Hiragino Sans W3" charset="-128"/>
                <a:ea typeface="Hiragino Sans W3" charset="-128"/>
                <a:cs typeface="Hiragino Sans W3" charset="-128"/>
              </a:rPr>
              <a:t>functional</a:t>
            </a:r>
            <a:r>
              <a:rPr lang="en-US" sz="3200" dirty="0" smtClean="0">
                <a:latin typeface="Hiragino Sans W3" charset="-128"/>
                <a:ea typeface="Hiragino Sans W3" charset="-128"/>
                <a:cs typeface="Hiragino Sans W3" charset="-128"/>
              </a:rPr>
              <a:t> library </a:t>
            </a:r>
            <a:r>
              <a:rPr lang="en-US" sz="3200" dirty="0">
                <a:latin typeface="Hiragino Sans W3" charset="-128"/>
                <a:ea typeface="Hiragino Sans W3" charset="-128"/>
                <a:cs typeface="Hiragino Sans W3" charset="-128"/>
              </a:rPr>
              <a:t>to </a:t>
            </a:r>
            <a:r>
              <a:rPr lang="en-US" sz="3200" dirty="0">
                <a:solidFill>
                  <a:srgbClr val="FF0000"/>
                </a:solidFill>
                <a:latin typeface="Hiragino Sans W3" charset="-128"/>
                <a:ea typeface="Hiragino Sans W3" charset="-128"/>
                <a:cs typeface="Hiragino Sans W3" charset="-128"/>
              </a:rPr>
              <a:t>compose asynchronous</a:t>
            </a:r>
            <a:r>
              <a:rPr lang="en-US" sz="3200" dirty="0">
                <a:latin typeface="Hiragino Sans W3" charset="-128"/>
                <a:ea typeface="Hiragino Sans W3" charset="-128"/>
                <a:cs typeface="Hiragino Sans W3" charset="-128"/>
              </a:rPr>
              <a:t> </a:t>
            </a:r>
            <a:endParaRPr lang="en-US" sz="3200" dirty="0" smtClean="0">
              <a:latin typeface="Hiragino Sans W3" charset="-128"/>
              <a:ea typeface="Hiragino Sans W3" charset="-128"/>
              <a:cs typeface="Hiragino Sans W3" charset="-128"/>
            </a:endParaRPr>
          </a:p>
          <a:p>
            <a:r>
              <a:rPr lang="en-US" sz="3200" dirty="0" smtClean="0">
                <a:latin typeface="Hiragino Sans W3" charset="-128"/>
                <a:ea typeface="Hiragino Sans W3" charset="-128"/>
                <a:cs typeface="Hiragino Sans W3" charset="-128"/>
              </a:rPr>
              <a:t>and event-based </a:t>
            </a:r>
            <a:r>
              <a:rPr lang="en-US" sz="3200" dirty="0">
                <a:latin typeface="Hiragino Sans W3" charset="-128"/>
                <a:ea typeface="Hiragino Sans W3" charset="-128"/>
                <a:cs typeface="Hiragino Sans W3" charset="-128"/>
              </a:rPr>
              <a:t>programs using </a:t>
            </a:r>
            <a:r>
              <a:rPr lang="en-US" sz="3200" dirty="0">
                <a:solidFill>
                  <a:srgbClr val="FF0000"/>
                </a:solidFill>
                <a:latin typeface="Hiragino Sans W3" charset="-128"/>
                <a:ea typeface="Hiragino Sans W3" charset="-128"/>
                <a:cs typeface="Hiragino Sans W3" charset="-128"/>
              </a:rPr>
              <a:t>observable</a:t>
            </a:r>
            <a:r>
              <a:rPr lang="en-US" sz="3200" dirty="0">
                <a:latin typeface="Hiragino Sans W3" charset="-128"/>
                <a:ea typeface="Hiragino Sans W3" charset="-128"/>
                <a:cs typeface="Hiragino Sans W3" charset="-128"/>
              </a:rPr>
              <a:t> collections </a:t>
            </a:r>
            <a:endParaRPr lang="en-US" sz="3200" dirty="0" smtClean="0">
              <a:latin typeface="Hiragino Sans W3" charset="-128"/>
              <a:ea typeface="Hiragino Sans W3" charset="-128"/>
              <a:cs typeface="Hiragino Sans W3" charset="-128"/>
            </a:endParaRPr>
          </a:p>
          <a:p>
            <a:r>
              <a:rPr lang="en-US" sz="3200" dirty="0" smtClean="0">
                <a:latin typeface="Hiragino Sans W3" charset="-128"/>
                <a:ea typeface="Hiragino Sans W3" charset="-128"/>
                <a:cs typeface="Hiragino Sans W3" charset="-128"/>
              </a:rPr>
              <a:t>and </a:t>
            </a:r>
            <a:r>
              <a:rPr lang="en-US" sz="3200" dirty="0">
                <a:solidFill>
                  <a:srgbClr val="FF0000"/>
                </a:solidFill>
                <a:latin typeface="Hiragino Sans W3" charset="-128"/>
                <a:ea typeface="Hiragino Sans W3" charset="-128"/>
                <a:cs typeface="Hiragino Sans W3" charset="-128"/>
              </a:rPr>
              <a:t>LINQ-style</a:t>
            </a:r>
            <a:r>
              <a:rPr lang="en-US" sz="3200" dirty="0">
                <a:latin typeface="Hiragino Sans W3" charset="-128"/>
                <a:ea typeface="Hiragino Sans W3" charset="-128"/>
                <a:cs typeface="Hiragino Sans W3" charset="-128"/>
              </a:rPr>
              <a:t> query operators in PHP.</a:t>
            </a:r>
            <a:endParaRPr lang="en-US" sz="4000" dirty="0">
              <a:latin typeface="Hiragino Sans W3" charset="-128"/>
              <a:ea typeface="Hiragino Sans W3" charset="-128"/>
              <a:cs typeface="Hiragino Sans W3" charset="-128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338119" y="4176585"/>
            <a:ext cx="65950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smtClean="0"/>
              <a:t>- https</a:t>
            </a:r>
            <a:r>
              <a:rPr lang="en-US" sz="3200" dirty="0"/>
              <a:t>://</a:t>
            </a:r>
            <a:r>
              <a:rPr lang="en-US" sz="3200" dirty="0" err="1"/>
              <a:t>github.com</a:t>
            </a:r>
            <a:r>
              <a:rPr lang="en-US" sz="3200" dirty="0"/>
              <a:t>/</a:t>
            </a:r>
            <a:r>
              <a:rPr lang="en-US" sz="3200" dirty="0" err="1"/>
              <a:t>ReactiveX</a:t>
            </a:r>
            <a:r>
              <a:rPr lang="en-US" sz="3200" dirty="0"/>
              <a:t>/</a:t>
            </a:r>
            <a:r>
              <a:rPr lang="en-US" sz="3200" dirty="0" err="1"/>
              <a:t>RxPHP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551919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6685" y="777060"/>
            <a:ext cx="5399903" cy="5399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484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02" y="80319"/>
            <a:ext cx="12075997" cy="669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194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Hiragino Sans W3" charset="-128"/>
                <a:ea typeface="Hiragino Sans W3" charset="-128"/>
                <a:cs typeface="Hiragino Sans W3" charset="-128"/>
              </a:rPr>
              <a:t>Observables are functional</a:t>
            </a:r>
            <a:endParaRPr lang="en-US" dirty="0">
              <a:latin typeface="Hiragino Sans W3" charset="-128"/>
              <a:ea typeface="Hiragino Sans W3" charset="-128"/>
              <a:cs typeface="Hiragino Sans W3" charset="-12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Hiragino Sans W3" charset="-128"/>
                <a:ea typeface="Hiragino Sans W3" charset="-128"/>
                <a:cs typeface="Hiragino Sans W3" charset="-128"/>
              </a:rPr>
              <a:t>Immutable</a:t>
            </a:r>
          </a:p>
          <a:p>
            <a:r>
              <a:rPr lang="en-US" dirty="0" smtClean="0">
                <a:latin typeface="Hiragino Sans W3" charset="-128"/>
                <a:ea typeface="Hiragino Sans W3" charset="-128"/>
                <a:cs typeface="Hiragino Sans W3" charset="-128"/>
              </a:rPr>
              <a:t>Lazily evaluated</a:t>
            </a:r>
          </a:p>
          <a:p>
            <a:r>
              <a:rPr lang="en-US" dirty="0">
                <a:latin typeface="Hiragino Sans W3" charset="-128"/>
                <a:ea typeface="Hiragino Sans W3" charset="-128"/>
                <a:cs typeface="Hiragino Sans W3" charset="-128"/>
              </a:rPr>
              <a:t>Handle 1 or infinitely many </a:t>
            </a:r>
            <a:r>
              <a:rPr lang="en-US" dirty="0" smtClean="0">
                <a:latin typeface="Hiragino Sans W3" charset="-128"/>
                <a:ea typeface="Hiragino Sans W3" charset="-128"/>
                <a:cs typeface="Hiragino Sans W3" charset="-128"/>
              </a:rPr>
              <a:t>values</a:t>
            </a:r>
          </a:p>
          <a:p>
            <a:r>
              <a:rPr lang="en-US" dirty="0" smtClean="0">
                <a:latin typeface="Hiragino Sans W3" charset="-128"/>
                <a:ea typeface="Hiragino Sans W3" charset="-128"/>
                <a:cs typeface="Hiragino Sans W3" charset="-128"/>
              </a:rPr>
              <a:t>Pure</a:t>
            </a:r>
          </a:p>
          <a:p>
            <a:r>
              <a:rPr lang="en-US" dirty="0" smtClean="0">
                <a:latin typeface="Hiragino Sans W3" charset="-128"/>
                <a:ea typeface="Hiragino Sans W3" charset="-128"/>
                <a:cs typeface="Hiragino Sans W3" charset="-128"/>
              </a:rPr>
              <a:t>Declarative</a:t>
            </a:r>
          </a:p>
          <a:p>
            <a:r>
              <a:rPr lang="en-US" dirty="0" smtClean="0">
                <a:latin typeface="Hiragino Sans W3" charset="-128"/>
                <a:ea typeface="Hiragino Sans W3" charset="-128"/>
                <a:cs typeface="Hiragino Sans W3" charset="-128"/>
              </a:rPr>
              <a:t>Monadic</a:t>
            </a:r>
          </a:p>
          <a:p>
            <a:endParaRPr lang="en-US" dirty="0">
              <a:latin typeface="Hiragino Sans W3" charset="-128"/>
              <a:ea typeface="Hiragino Sans W3" charset="-128"/>
              <a:cs typeface="Hiragino Sans W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12028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548542"/>
            <a:ext cx="12192000" cy="3760916"/>
          </a:xfrm>
          <a:prstGeom prst="rect">
            <a:avLst/>
          </a:prstGeom>
          <a:solidFill>
            <a:srgbClr val="282C3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50" y="1873840"/>
            <a:ext cx="10604500" cy="307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008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1548542"/>
            <a:ext cx="12192000" cy="3760916"/>
          </a:xfrm>
          <a:prstGeom prst="rect">
            <a:avLst/>
          </a:prstGeom>
          <a:solidFill>
            <a:srgbClr val="282C3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5450" y="2092618"/>
            <a:ext cx="88011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07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82C3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3514" y="95250"/>
            <a:ext cx="8534400" cy="666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044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306045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bg1">
                    <a:lumMod val="50000"/>
                  </a:schemeClr>
                </a:solidFill>
                <a:latin typeface="Hiragino Sans W3" charset="-128"/>
                <a:ea typeface="Hiragino Sans W3" charset="-128"/>
                <a:cs typeface="Hiragino Sans W3" charset="-128"/>
              </a:rPr>
              <a:t>About me...</a:t>
            </a:r>
            <a:endParaRPr lang="en-US" sz="4000" dirty="0">
              <a:solidFill>
                <a:schemeClr val="bg1">
                  <a:lumMod val="50000"/>
                </a:schemeClr>
              </a:solidFill>
              <a:latin typeface="Hiragino Sans W3" charset="-128"/>
              <a:ea typeface="Hiragino Sans W3" charset="-128"/>
              <a:cs typeface="Hiragino Sans W3" charset="-128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9667150" y="3056719"/>
            <a:ext cx="2355090" cy="3095683"/>
            <a:chOff x="7528011" y="1600362"/>
            <a:chExt cx="3258810" cy="4614458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43509" y="1801993"/>
              <a:ext cx="3103081" cy="4137441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28011" y="1600362"/>
              <a:ext cx="3258810" cy="4614458"/>
            </a:xfrm>
            <a:prstGeom prst="rect">
              <a:avLst/>
            </a:prstGeom>
          </p:spPr>
        </p:pic>
      </p:grpSp>
      <p:sp>
        <p:nvSpPr>
          <p:cNvPr id="10" name="TextBox 9"/>
          <p:cNvSpPr txBox="1"/>
          <p:nvPr/>
        </p:nvSpPr>
        <p:spPr>
          <a:xfrm>
            <a:off x="380587" y="1170693"/>
            <a:ext cx="10766277" cy="3433868"/>
          </a:xfrm>
          <a:prstGeom prst="rect">
            <a:avLst/>
          </a:prstGeom>
          <a:noFill/>
        </p:spPr>
        <p:txBody>
          <a:bodyPr wrap="square" lIns="108820" tIns="54409" rIns="108820" bIns="54409" rtlCol="0">
            <a:spAutoFit/>
          </a:bodyPr>
          <a:lstStyle/>
          <a:p>
            <a:pPr marL="340088" indent="-340088" defTabSz="1088268">
              <a:buFont typeface="Arial" panose="020B0604020202020204" pitchFamily="34" charset="0"/>
              <a:buChar char="•"/>
            </a:pPr>
            <a:r>
              <a:rPr lang="en-US" sz="2400" dirty="0">
                <a:latin typeface="Hiragino Sans W3" charset="-128"/>
                <a:ea typeface="Hiragino Sans W3" charset="-128"/>
                <a:cs typeface="Hiragino Sans W3" charset="-128"/>
              </a:rPr>
              <a:t>Cloud Engineer @ Citrix Systems</a:t>
            </a:r>
          </a:p>
          <a:p>
            <a:pPr marL="340088" indent="-340088" defTabSz="1088268">
              <a:buFont typeface="Arial" panose="020B0604020202020204" pitchFamily="34" charset="0"/>
              <a:buChar char="•"/>
            </a:pPr>
            <a:endParaRPr lang="en-US" sz="2400" dirty="0">
              <a:latin typeface="Hiragino Sans W3" charset="-128"/>
              <a:ea typeface="Hiragino Sans W3" charset="-128"/>
              <a:cs typeface="Hiragino Sans W3" charset="-128"/>
            </a:endParaRPr>
          </a:p>
          <a:p>
            <a:pPr marL="340088" indent="-340088" defTabSz="1088268">
              <a:buFont typeface="Arial" panose="020B0604020202020204" pitchFamily="34" charset="0"/>
              <a:buChar char="•"/>
            </a:pPr>
            <a:r>
              <a:rPr lang="en-US" sz="2400" dirty="0">
                <a:latin typeface="Hiragino Sans W3" charset="-128"/>
                <a:ea typeface="Hiragino Sans W3" charset="-128"/>
                <a:cs typeface="Hiragino Sans W3" charset="-128"/>
              </a:rPr>
              <a:t>10+ years architecting web apps using </a:t>
            </a:r>
            <a:r>
              <a:rPr lang="en-US" sz="2400" dirty="0" smtClean="0">
                <a:latin typeface="Hiragino Sans W3" charset="-128"/>
                <a:ea typeface="Hiragino Sans W3" charset="-128"/>
                <a:cs typeface="Hiragino Sans W3" charset="-128"/>
              </a:rPr>
              <a:t>PHP, JavaScript, and Java</a:t>
            </a:r>
            <a:endParaRPr lang="en-US" sz="2400" dirty="0">
              <a:latin typeface="Hiragino Sans W3" charset="-128"/>
              <a:ea typeface="Hiragino Sans W3" charset="-128"/>
              <a:cs typeface="Hiragino Sans W3" charset="-128"/>
            </a:endParaRPr>
          </a:p>
          <a:p>
            <a:pPr marL="340088" indent="-340088" defTabSz="1088268">
              <a:buFont typeface="Arial" panose="020B0604020202020204" pitchFamily="34" charset="0"/>
              <a:buChar char="•"/>
            </a:pPr>
            <a:endParaRPr lang="en-US" sz="2400" dirty="0">
              <a:latin typeface="Hiragino Sans W3" charset="-128"/>
              <a:ea typeface="Hiragino Sans W3" charset="-128"/>
              <a:cs typeface="Hiragino Sans W3" charset="-128"/>
            </a:endParaRPr>
          </a:p>
          <a:p>
            <a:pPr marL="340088" indent="-340088" defTabSz="1088268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Hiragino Sans W3" charset="-128"/>
                <a:ea typeface="Hiragino Sans W3" charset="-128"/>
                <a:cs typeface="Hiragino Sans W3" charset="-128"/>
              </a:rPr>
              <a:t>Author</a:t>
            </a:r>
          </a:p>
          <a:p>
            <a:pPr marL="340088" indent="-340088" defTabSz="1088268">
              <a:buFont typeface="Arial" panose="020B0604020202020204" pitchFamily="34" charset="0"/>
              <a:buChar char="•"/>
            </a:pPr>
            <a:endParaRPr lang="en-US" sz="2400" dirty="0">
              <a:latin typeface="Hiragino Sans W3" charset="-128"/>
              <a:ea typeface="Hiragino Sans W3" charset="-128"/>
              <a:cs typeface="Hiragino Sans W3" charset="-128"/>
            </a:endParaRPr>
          </a:p>
          <a:p>
            <a:pPr marL="340088" indent="-340088" defTabSz="1088268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Hiragino Sans W3" charset="-128"/>
                <a:ea typeface="Hiragino Sans W3" charset="-128"/>
                <a:cs typeface="Hiragino Sans W3" charset="-128"/>
              </a:rPr>
              <a:t>Speaker</a:t>
            </a:r>
            <a:endParaRPr lang="en-US" sz="2400" dirty="0">
              <a:latin typeface="Hiragino Sans W3" charset="-128"/>
              <a:ea typeface="Hiragino Sans W3" charset="-128"/>
              <a:cs typeface="Hiragino Sans W3" charset="-128"/>
            </a:endParaRPr>
          </a:p>
          <a:p>
            <a:pPr marL="340088" indent="-340088" defTabSz="1088268">
              <a:buFont typeface="Arial" panose="020B0604020202020204" pitchFamily="34" charset="0"/>
              <a:buChar char="•"/>
            </a:pPr>
            <a:endParaRPr lang="en-US" sz="2400" dirty="0">
              <a:latin typeface="Hiragino Sans W3" charset="-128"/>
              <a:ea typeface="Hiragino Sans W3" charset="-128"/>
              <a:cs typeface="Hiragino Sans W3" charset="-128"/>
            </a:endParaRPr>
          </a:p>
          <a:p>
            <a:pPr marL="340088" indent="-340088" defTabSz="1088268">
              <a:buFont typeface="Arial" panose="020B0604020202020204" pitchFamily="34" charset="0"/>
              <a:buChar char="•"/>
            </a:pPr>
            <a:r>
              <a:rPr lang="en-US" sz="2400" dirty="0" err="1">
                <a:latin typeface="Hiragino Sans W3" charset="-128"/>
                <a:ea typeface="Hiragino Sans W3" charset="-128"/>
                <a:cs typeface="Hiragino Sans W3" charset="-128"/>
              </a:rPr>
              <a:t>luisatencio.net</a:t>
            </a:r>
            <a:endParaRPr lang="en-US" sz="2400" dirty="0">
              <a:latin typeface="Hiragino Sans W3" charset="-128"/>
              <a:ea typeface="Hiragino Sans W3" charset="-128"/>
              <a:cs typeface="Hiragino Sans W3" charset="-12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7869" y="3056719"/>
            <a:ext cx="5788243" cy="3095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17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0445" y="769750"/>
            <a:ext cx="7915382" cy="516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4434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3978876"/>
            <a:ext cx="12192000" cy="2879124"/>
          </a:xfrm>
          <a:prstGeom prst="rect">
            <a:avLst/>
          </a:prstGeom>
          <a:solidFill>
            <a:srgbClr val="282C3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Hiragino Sans W3" charset="-128"/>
                <a:ea typeface="Hiragino Sans W3" charset="-128"/>
                <a:cs typeface="Hiragino Sans W3" charset="-128"/>
              </a:rPr>
              <a:t>Observables are monadic</a:t>
            </a:r>
            <a:endParaRPr lang="en-US" dirty="0">
              <a:latin typeface="Hiragino Sans W3" charset="-128"/>
              <a:ea typeface="Hiragino Sans W3" charset="-128"/>
              <a:cs typeface="Hiragino Sans W3" charset="-12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Hiragino Sans W3" charset="-128"/>
                <a:ea typeface="Hiragino Sans W3" charset="-128"/>
                <a:cs typeface="Hiragino Sans W3" charset="-128"/>
              </a:rPr>
              <a:t>U</a:t>
            </a:r>
            <a:r>
              <a:rPr lang="en-US" dirty="0" smtClean="0">
                <a:latin typeface="Hiragino Sans W3" charset="-128"/>
                <a:ea typeface="Hiragino Sans W3" charset="-128"/>
                <a:cs typeface="Hiragino Sans W3" charset="-128"/>
              </a:rPr>
              <a:t>nit function: just(), from(), of(), ...</a:t>
            </a:r>
          </a:p>
          <a:p>
            <a:r>
              <a:rPr lang="en-US" dirty="0" smtClean="0">
                <a:latin typeface="Hiragino Sans W3" charset="-128"/>
                <a:ea typeface="Hiragino Sans W3" charset="-128"/>
                <a:cs typeface="Hiragino Sans W3" charset="-128"/>
              </a:rPr>
              <a:t>Mapping: map()</a:t>
            </a:r>
          </a:p>
          <a:p>
            <a:r>
              <a:rPr lang="en-US" dirty="0" smtClean="0">
                <a:latin typeface="Hiragino Sans W3" charset="-128"/>
                <a:ea typeface="Hiragino Sans W3" charset="-128"/>
                <a:cs typeface="Hiragino Sans W3" charset="-128"/>
              </a:rPr>
              <a:t>Bind operator: </a:t>
            </a:r>
            <a:r>
              <a:rPr lang="en-US" dirty="0" err="1" smtClean="0">
                <a:latin typeface="Hiragino Sans W3" charset="-128"/>
                <a:ea typeface="Hiragino Sans W3" charset="-128"/>
                <a:cs typeface="Hiragino Sans W3" charset="-128"/>
              </a:rPr>
              <a:t>flatMap</a:t>
            </a:r>
            <a:r>
              <a:rPr lang="en-US" dirty="0" smtClean="0">
                <a:latin typeface="Hiragino Sans W3" charset="-128"/>
                <a:ea typeface="Hiragino Sans W3" charset="-128"/>
                <a:cs typeface="Hiragino Sans W3" charset="-128"/>
              </a:rPr>
              <a:t>(), </a:t>
            </a:r>
            <a:r>
              <a:rPr lang="en-US" dirty="0" err="1" smtClean="0">
                <a:latin typeface="Hiragino Sans W3" charset="-128"/>
                <a:ea typeface="Hiragino Sans W3" charset="-128"/>
                <a:cs typeface="Hiragino Sans W3" charset="-128"/>
              </a:rPr>
              <a:t>mergeMap</a:t>
            </a:r>
            <a:r>
              <a:rPr lang="en-US" dirty="0" smtClean="0">
                <a:latin typeface="Hiragino Sans W3" charset="-128"/>
                <a:ea typeface="Hiragino Sans W3" charset="-128"/>
                <a:cs typeface="Hiragino Sans W3" charset="-128"/>
              </a:rPr>
              <a:t>(), bind(), ...</a:t>
            </a:r>
          </a:p>
          <a:p>
            <a:endParaRPr lang="en-US" dirty="0">
              <a:latin typeface="Hiragino Sans W3" charset="-128"/>
              <a:ea typeface="Hiragino Sans W3" charset="-128"/>
              <a:cs typeface="Hiragino Sans W3" charset="-128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459" y="4679883"/>
            <a:ext cx="11121081" cy="1144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5722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82C3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199" y="905124"/>
            <a:ext cx="11598876" cy="5319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3595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6187" y="1611012"/>
            <a:ext cx="7373673" cy="3294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5575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26933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bg1">
                    <a:lumMod val="50000"/>
                  </a:schemeClr>
                </a:solidFill>
                <a:latin typeface="Hiragino Sans W3" charset="-128"/>
                <a:ea typeface="Hiragino Sans W3" charset="-128"/>
                <a:cs typeface="Hiragino Sans W3" charset="-128"/>
              </a:rPr>
              <a:t>Later 2017?</a:t>
            </a:r>
            <a:endParaRPr lang="en-US" sz="3200" dirty="0">
              <a:solidFill>
                <a:schemeClr val="bg1">
                  <a:lumMod val="50000"/>
                </a:schemeClr>
              </a:solidFill>
              <a:latin typeface="Hiragino Sans W3" charset="-128"/>
              <a:ea typeface="Hiragino Sans W3" charset="-128"/>
              <a:cs typeface="Hiragino Sans W3" charset="-128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1054268"/>
            <a:ext cx="12192000" cy="3760916"/>
          </a:xfrm>
          <a:prstGeom prst="rect">
            <a:avLst/>
          </a:prstGeom>
          <a:solidFill>
            <a:srgbClr val="282C3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94442"/>
            <a:ext cx="12192000" cy="42265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5069" y="4201849"/>
            <a:ext cx="5172505" cy="2656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646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00"/>
            <a:ext cx="12192000" cy="304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037056" y="1755632"/>
            <a:ext cx="211788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smtClean="0">
                <a:latin typeface="Hiragino Sans W3" charset="-128"/>
                <a:ea typeface="Hiragino Sans W3" charset="-128"/>
                <a:cs typeface="Hiragino Sans W3" charset="-128"/>
              </a:rPr>
              <a:t>DEMO</a:t>
            </a:r>
            <a:endParaRPr lang="en-US" sz="4800" dirty="0">
              <a:latin typeface="Hiragino Sans W3" charset="-128"/>
              <a:ea typeface="Hiragino Sans W3" charset="-128"/>
              <a:cs typeface="Hiragino Sans W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61830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400" y="292100"/>
            <a:ext cx="9845040" cy="6268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020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-compose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7834" y="2015582"/>
            <a:ext cx="2553841" cy="3135060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5120812" y="2942886"/>
            <a:ext cx="786828" cy="12804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b="1" dirty="0"/>
              <a:t>+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3069" y="1767155"/>
            <a:ext cx="4070870" cy="3631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5405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5449" y="2781300"/>
            <a:ext cx="6413500" cy="40767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498896" y="2024074"/>
            <a:ext cx="89066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err="1" smtClean="0">
                <a:latin typeface="Hiragino Sans W3" charset="-128"/>
                <a:ea typeface="Hiragino Sans W3" charset="-128"/>
                <a:cs typeface="Hiragino Sans W3" charset="-128"/>
              </a:rPr>
              <a:t>RxPHP</a:t>
            </a:r>
            <a:r>
              <a:rPr lang="en-US" sz="3200" dirty="0">
                <a:latin typeface="Hiragino Sans W3" charset="-128"/>
                <a:ea typeface="Hiragino Sans W3" charset="-128"/>
                <a:cs typeface="Hiragino Sans W3" charset="-128"/>
              </a:rPr>
              <a:t> </a:t>
            </a:r>
            <a:r>
              <a:rPr lang="en-US" sz="3200" dirty="0" smtClean="0">
                <a:latin typeface="Hiragino Sans W3" charset="-128"/>
                <a:ea typeface="Hiragino Sans W3" charset="-128"/>
                <a:cs typeface="Hiragino Sans W3" charset="-128"/>
              </a:rPr>
              <a:t>is your BFF (Backend for Frontend)</a:t>
            </a:r>
            <a:endParaRPr lang="en-US" sz="4000" dirty="0">
              <a:latin typeface="Hiragino Sans W3" charset="-128"/>
              <a:ea typeface="Hiragino Sans W3" charset="-128"/>
              <a:cs typeface="Hiragino Sans W3" charset="-128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0"/>
            <a:ext cx="28440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bg1">
                    <a:lumMod val="50000"/>
                  </a:schemeClr>
                </a:solidFill>
                <a:latin typeface="Hiragino Sans W3" charset="-128"/>
                <a:ea typeface="Hiragino Sans W3" charset="-128"/>
                <a:cs typeface="Hiragino Sans W3" charset="-128"/>
              </a:rPr>
              <a:t>To reduce()...</a:t>
            </a:r>
            <a:endParaRPr lang="en-US" sz="3200" dirty="0">
              <a:solidFill>
                <a:schemeClr val="bg1">
                  <a:lumMod val="50000"/>
                </a:schemeClr>
              </a:solidFill>
              <a:latin typeface="Hiragino Sans W3" charset="-128"/>
              <a:ea typeface="Hiragino Sans W3" charset="-128"/>
              <a:cs typeface="Hiragino Sans W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1687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838200" y="1516704"/>
            <a:ext cx="10515600" cy="4351338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>
                <a:latin typeface="Hiragino Sans W3" charset="-128"/>
                <a:ea typeface="Hiragino Sans W3" charset="-128"/>
                <a:cs typeface="Hiragino Sans W3" charset="-128"/>
              </a:rPr>
              <a:t>Functional Programming in JavaScript</a:t>
            </a:r>
          </a:p>
          <a:p>
            <a:pPr lvl="1"/>
            <a:r>
              <a:rPr lang="en-US" dirty="0">
                <a:latin typeface="Hiragino Sans W3" charset="-128"/>
                <a:ea typeface="Hiragino Sans W3" charset="-128"/>
                <a:cs typeface="Hiragino Sans W3" charset="-128"/>
              </a:rPr>
              <a:t>G: </a:t>
            </a:r>
            <a:r>
              <a:rPr lang="en-US" dirty="0" err="1">
                <a:latin typeface="Hiragino Sans W3" charset="-128"/>
                <a:ea typeface="Hiragino Sans W3" charset="-128"/>
                <a:cs typeface="Hiragino Sans W3" charset="-128"/>
              </a:rPr>
              <a:t>fp</a:t>
            </a:r>
            <a:r>
              <a:rPr lang="en-US" dirty="0">
                <a:latin typeface="Hiragino Sans W3" charset="-128"/>
                <a:ea typeface="Hiragino Sans W3" charset="-128"/>
                <a:cs typeface="Hiragino Sans W3" charset="-128"/>
              </a:rPr>
              <a:t> </a:t>
            </a:r>
            <a:r>
              <a:rPr lang="en-US" dirty="0" err="1">
                <a:latin typeface="Hiragino Sans W3" charset="-128"/>
                <a:ea typeface="Hiragino Sans W3" charset="-128"/>
                <a:cs typeface="Hiragino Sans W3" charset="-128"/>
              </a:rPr>
              <a:t>js</a:t>
            </a:r>
            <a:r>
              <a:rPr lang="en-US" dirty="0">
                <a:latin typeface="Hiragino Sans W3" charset="-128"/>
                <a:ea typeface="Hiragino Sans W3" charset="-128"/>
                <a:cs typeface="Hiragino Sans W3" charset="-128"/>
              </a:rPr>
              <a:t> manning</a:t>
            </a:r>
            <a:endParaRPr lang="en-US" dirty="0" smtClean="0">
              <a:latin typeface="Hiragino Sans W3" charset="-128"/>
              <a:ea typeface="Hiragino Sans W3" charset="-128"/>
              <a:cs typeface="Hiragino Sans W3" charset="-128"/>
            </a:endParaRPr>
          </a:p>
          <a:p>
            <a:pPr lvl="1"/>
            <a:r>
              <a:rPr lang="en-US" dirty="0" smtClean="0">
                <a:latin typeface="Hiragino Sans W3" charset="-128"/>
                <a:ea typeface="Hiragino Sans W3" charset="-128"/>
                <a:cs typeface="Hiragino Sans W3" charset="-128"/>
              </a:rPr>
              <a:t>discount: </a:t>
            </a:r>
            <a:r>
              <a:rPr lang="en-US" b="1" dirty="0" smtClean="0">
                <a:latin typeface="Hiragino Sans W3" charset="-128"/>
                <a:ea typeface="Hiragino Sans W3" charset="-128"/>
                <a:cs typeface="Hiragino Sans W3" charset="-128"/>
              </a:rPr>
              <a:t>39atencio</a:t>
            </a:r>
          </a:p>
          <a:p>
            <a:pPr lvl="1"/>
            <a:endParaRPr lang="en-US" dirty="0">
              <a:latin typeface="Hiragino Sans W3" charset="-128"/>
              <a:ea typeface="Hiragino Sans W3" charset="-128"/>
              <a:cs typeface="Hiragino Sans W3" charset="-128"/>
            </a:endParaRPr>
          </a:p>
          <a:p>
            <a:r>
              <a:rPr lang="en-US" dirty="0" err="1" smtClean="0">
                <a:latin typeface="Hiragino Sans W3" charset="-128"/>
                <a:ea typeface="Hiragino Sans W3" charset="-128"/>
                <a:cs typeface="Hiragino Sans W3" charset="-128"/>
              </a:rPr>
              <a:t>RxJS</a:t>
            </a:r>
            <a:r>
              <a:rPr lang="en-US" dirty="0" smtClean="0">
                <a:latin typeface="Hiragino Sans W3" charset="-128"/>
                <a:ea typeface="Hiragino Sans W3" charset="-128"/>
                <a:cs typeface="Hiragino Sans W3" charset="-128"/>
              </a:rPr>
              <a:t> in Action</a:t>
            </a:r>
          </a:p>
          <a:p>
            <a:pPr lvl="1"/>
            <a:r>
              <a:rPr lang="en-US" dirty="0">
                <a:latin typeface="Hiragino Sans W3" charset="-128"/>
                <a:ea typeface="Hiragino Sans W3" charset="-128"/>
                <a:cs typeface="Hiragino Sans W3" charset="-128"/>
              </a:rPr>
              <a:t>G: </a:t>
            </a:r>
            <a:r>
              <a:rPr lang="en-US" dirty="0" err="1">
                <a:latin typeface="Hiragino Sans W3" charset="-128"/>
                <a:ea typeface="Hiragino Sans W3" charset="-128"/>
                <a:cs typeface="Hiragino Sans W3" charset="-128"/>
              </a:rPr>
              <a:t>rxjs</a:t>
            </a:r>
            <a:r>
              <a:rPr lang="en-US" dirty="0">
                <a:latin typeface="Hiragino Sans W3" charset="-128"/>
                <a:ea typeface="Hiragino Sans W3" charset="-128"/>
                <a:cs typeface="Hiragino Sans W3" charset="-128"/>
              </a:rPr>
              <a:t> manning</a:t>
            </a:r>
            <a:endParaRPr lang="en-US" dirty="0" smtClean="0">
              <a:latin typeface="Hiragino Sans W3" charset="-128"/>
              <a:ea typeface="Hiragino Sans W3" charset="-128"/>
              <a:cs typeface="Hiragino Sans W3" charset="-128"/>
            </a:endParaRPr>
          </a:p>
          <a:p>
            <a:pPr lvl="1"/>
            <a:r>
              <a:rPr lang="en-US" dirty="0" smtClean="0">
                <a:latin typeface="Hiragino Sans W3" charset="-128"/>
                <a:ea typeface="Hiragino Sans W3" charset="-128"/>
                <a:cs typeface="Hiragino Sans W3" charset="-128"/>
              </a:rPr>
              <a:t>discount: </a:t>
            </a:r>
            <a:r>
              <a:rPr lang="en-US" b="1" dirty="0" smtClean="0">
                <a:latin typeface="Hiragino Sans W3" charset="-128"/>
                <a:ea typeface="Hiragino Sans W3" charset="-128"/>
                <a:cs typeface="Hiragino Sans W3" charset="-128"/>
              </a:rPr>
              <a:t>39daniels</a:t>
            </a:r>
          </a:p>
          <a:p>
            <a:pPr lvl="1"/>
            <a:endParaRPr lang="en-US" dirty="0">
              <a:latin typeface="Hiragino Sans W3" charset="-128"/>
              <a:ea typeface="Hiragino Sans W3" charset="-128"/>
              <a:cs typeface="Hiragino Sans W3" charset="-128"/>
            </a:endParaRPr>
          </a:p>
          <a:p>
            <a:r>
              <a:rPr lang="en-US" dirty="0" smtClean="0">
                <a:latin typeface="Hiragino Sans W3" charset="-128"/>
                <a:ea typeface="Hiragino Sans W3" charset="-128"/>
                <a:cs typeface="Hiragino Sans W3" charset="-128"/>
              </a:rPr>
              <a:t>Functional PHP</a:t>
            </a:r>
          </a:p>
          <a:p>
            <a:pPr lvl="1"/>
            <a:r>
              <a:rPr lang="en-US" dirty="0">
                <a:latin typeface="Hiragino Sans W3" charset="-128"/>
                <a:ea typeface="Hiragino Sans W3" charset="-128"/>
                <a:cs typeface="Hiragino Sans W3" charset="-128"/>
              </a:rPr>
              <a:t>G: </a:t>
            </a:r>
            <a:r>
              <a:rPr lang="en-US" dirty="0" err="1">
                <a:latin typeface="Hiragino Sans W3" charset="-128"/>
                <a:ea typeface="Hiragino Sans W3" charset="-128"/>
                <a:cs typeface="Hiragino Sans W3" charset="-128"/>
              </a:rPr>
              <a:t>fp</a:t>
            </a:r>
            <a:r>
              <a:rPr lang="en-US" dirty="0">
                <a:latin typeface="Hiragino Sans W3" charset="-128"/>
                <a:ea typeface="Hiragino Sans W3" charset="-128"/>
                <a:cs typeface="Hiragino Sans W3" charset="-128"/>
              </a:rPr>
              <a:t> </a:t>
            </a:r>
            <a:r>
              <a:rPr lang="en-US" dirty="0" err="1">
                <a:latin typeface="Hiragino Sans W3" charset="-128"/>
                <a:ea typeface="Hiragino Sans W3" charset="-128"/>
                <a:cs typeface="Hiragino Sans W3" charset="-128"/>
              </a:rPr>
              <a:t>php</a:t>
            </a:r>
            <a:r>
              <a:rPr lang="en-US" dirty="0">
                <a:latin typeface="Hiragino Sans W3" charset="-128"/>
                <a:ea typeface="Hiragino Sans W3" charset="-128"/>
                <a:cs typeface="Hiragino Sans W3" charset="-128"/>
              </a:rPr>
              <a:t> </a:t>
            </a:r>
            <a:r>
              <a:rPr lang="en-US" dirty="0" err="1">
                <a:latin typeface="Hiragino Sans W3" charset="-128"/>
                <a:ea typeface="Hiragino Sans W3" charset="-128"/>
                <a:cs typeface="Hiragino Sans W3" charset="-128"/>
              </a:rPr>
              <a:t>leanpub</a:t>
            </a:r>
            <a:endParaRPr lang="en-US" dirty="0" smtClean="0">
              <a:latin typeface="Hiragino Sans W3" charset="-128"/>
              <a:ea typeface="Hiragino Sans W3" charset="-128"/>
              <a:cs typeface="Hiragino Sans W3" charset="-128"/>
            </a:endParaRPr>
          </a:p>
          <a:p>
            <a:pPr lvl="1"/>
            <a:r>
              <a:rPr lang="en-US" dirty="0" smtClean="0">
                <a:latin typeface="Hiragino Sans W3" charset="-128"/>
                <a:ea typeface="Hiragino Sans W3" charset="-128"/>
                <a:cs typeface="Hiragino Sans W3" charset="-128"/>
              </a:rPr>
              <a:t>Free!</a:t>
            </a:r>
          </a:p>
          <a:p>
            <a:endParaRPr lang="en-US" dirty="0" smtClean="0">
              <a:latin typeface="Hiragino Sans W3" charset="-128"/>
              <a:ea typeface="Hiragino Sans W3" charset="-128"/>
              <a:cs typeface="Hiragino Sans W3" charset="-128"/>
            </a:endParaRPr>
          </a:p>
          <a:p>
            <a:r>
              <a:rPr lang="en-US" dirty="0" smtClean="0">
                <a:latin typeface="Hiragino Sans W3" charset="-128"/>
                <a:ea typeface="Hiragino Sans W3" charset="-128"/>
                <a:cs typeface="Hiragino Sans W3" charset="-128"/>
              </a:rPr>
              <a:t>Functional PHP 7 Video Course</a:t>
            </a:r>
          </a:p>
          <a:p>
            <a:pPr lvl="1"/>
            <a:r>
              <a:rPr lang="en-US" dirty="0">
                <a:latin typeface="Hiragino Sans W3" charset="-128"/>
                <a:ea typeface="Hiragino Sans W3" charset="-128"/>
                <a:cs typeface="Hiragino Sans W3" charset="-128"/>
              </a:rPr>
              <a:t>G: functional php7 </a:t>
            </a:r>
            <a:r>
              <a:rPr lang="en-US" dirty="0" err="1" smtClean="0">
                <a:latin typeface="Hiragino Sans W3" charset="-128"/>
                <a:ea typeface="Hiragino Sans W3" charset="-128"/>
                <a:cs typeface="Hiragino Sans W3" charset="-128"/>
              </a:rPr>
              <a:t>packt</a:t>
            </a:r>
            <a:endParaRPr lang="en-US" dirty="0" smtClean="0">
              <a:latin typeface="Hiragino Sans W3" charset="-128"/>
              <a:ea typeface="Hiragino Sans W3" charset="-128"/>
              <a:cs typeface="Hiragino Sans W3" charset="-128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4201" y="291119"/>
            <a:ext cx="2711199" cy="340125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>
                <a:latin typeface="Hiragino Sans W3" charset="-128"/>
                <a:ea typeface="Hiragino Sans W3" charset="-128"/>
                <a:cs typeface="Hiragino Sans W3" charset="-128"/>
              </a:rPr>
              <a:t>Resources</a:t>
            </a:r>
            <a:endParaRPr lang="en-US" dirty="0">
              <a:latin typeface="Hiragino Sans W3" charset="-128"/>
              <a:ea typeface="Hiragino Sans W3" charset="-128"/>
              <a:cs typeface="Hiragino Sans W3" charset="-128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3696" y="1919245"/>
            <a:ext cx="2321010" cy="292470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8979" y="2838997"/>
            <a:ext cx="2431018" cy="27308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54033" y="4172656"/>
            <a:ext cx="2061849" cy="2545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794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21146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bg1">
                    <a:lumMod val="50000"/>
                  </a:schemeClr>
                </a:solidFill>
                <a:latin typeface="Hiragino Sans W3" charset="-128"/>
                <a:ea typeface="Hiragino Sans W3" charset="-128"/>
                <a:cs typeface="Hiragino Sans W3" charset="-128"/>
              </a:rPr>
              <a:t>In brief:</a:t>
            </a:r>
            <a:endParaRPr lang="en-US" sz="4000" dirty="0">
              <a:solidFill>
                <a:schemeClr val="bg1">
                  <a:lumMod val="50000"/>
                </a:schemeClr>
              </a:solidFill>
              <a:latin typeface="Hiragino Sans W3" charset="-128"/>
              <a:ea typeface="Hiragino Sans W3" charset="-128"/>
              <a:cs typeface="Hiragino Sans W3" charset="-128"/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766281" y="1024244"/>
            <a:ext cx="10515600" cy="2787472"/>
          </a:xfrm>
        </p:spPr>
        <p:txBody>
          <a:bodyPr>
            <a:noAutofit/>
          </a:bodyPr>
          <a:lstStyle/>
          <a:p>
            <a:pPr>
              <a:lnSpc>
                <a:spcPct val="200000"/>
              </a:lnSpc>
            </a:pPr>
            <a:r>
              <a:rPr lang="en-US" sz="3200" dirty="0" smtClean="0">
                <a:latin typeface="Hiragino Sans W3" charset="-128"/>
                <a:ea typeface="Hiragino Sans W3" charset="-128"/>
                <a:cs typeface="Hiragino Sans W3" charset="-128"/>
              </a:rPr>
              <a:t>PHP7</a:t>
            </a:r>
            <a:endParaRPr lang="en-US" sz="3200" dirty="0" smtClean="0">
              <a:latin typeface="Hiragino Sans W3" charset="-128"/>
              <a:ea typeface="Hiragino Sans W3" charset="-128"/>
              <a:cs typeface="Hiragino Sans W3" charset="-128"/>
            </a:endParaRPr>
          </a:p>
          <a:p>
            <a:pPr>
              <a:lnSpc>
                <a:spcPct val="200000"/>
              </a:lnSpc>
            </a:pPr>
            <a:r>
              <a:rPr lang="en-US" sz="3200" dirty="0" smtClean="0">
                <a:latin typeface="Hiragino Sans W3" charset="-128"/>
                <a:ea typeface="Hiragino Sans W3" charset="-128"/>
                <a:cs typeface="Hiragino Sans W3" charset="-128"/>
              </a:rPr>
              <a:t>Functional programming</a:t>
            </a:r>
            <a:endParaRPr lang="en-US" sz="3200" dirty="0" smtClean="0">
              <a:latin typeface="Hiragino Sans W3" charset="-128"/>
              <a:ea typeface="Hiragino Sans W3" charset="-128"/>
              <a:cs typeface="Hiragino Sans W3" charset="-128"/>
            </a:endParaRPr>
          </a:p>
          <a:p>
            <a:pPr>
              <a:lnSpc>
                <a:spcPct val="200000"/>
              </a:lnSpc>
            </a:pPr>
            <a:r>
              <a:rPr lang="en-US" sz="3200" dirty="0" smtClean="0">
                <a:latin typeface="Hiragino Sans W3" charset="-128"/>
                <a:ea typeface="Hiragino Sans W3" charset="-128"/>
                <a:cs typeface="Hiragino Sans W3" charset="-128"/>
              </a:rPr>
              <a:t>Reactive programming</a:t>
            </a:r>
            <a:endParaRPr lang="en-US" sz="3200" dirty="0" smtClean="0">
              <a:latin typeface="Hiragino Sans W3" charset="-128"/>
              <a:ea typeface="Hiragino Sans W3" charset="-128"/>
              <a:cs typeface="Hiragino Sans W3" charset="-128"/>
            </a:endParaRPr>
          </a:p>
          <a:p>
            <a:pPr>
              <a:lnSpc>
                <a:spcPct val="200000"/>
              </a:lnSpc>
            </a:pPr>
            <a:r>
              <a:rPr lang="en-US" sz="3200" dirty="0" smtClean="0">
                <a:latin typeface="Hiragino Sans W3" charset="-128"/>
                <a:ea typeface="Hiragino Sans W3" charset="-128"/>
                <a:cs typeface="Hiragino Sans W3" charset="-128"/>
              </a:rPr>
              <a:t>Docker</a:t>
            </a:r>
          </a:p>
          <a:p>
            <a:pPr>
              <a:lnSpc>
                <a:spcPct val="200000"/>
              </a:lnSpc>
            </a:pPr>
            <a:r>
              <a:rPr lang="en-US" sz="3200" dirty="0" smtClean="0">
                <a:latin typeface="Hiragino Sans W3" charset="-128"/>
                <a:ea typeface="Hiragino Sans W3" charset="-128"/>
                <a:cs typeface="Hiragino Sans W3" charset="-128"/>
              </a:rPr>
              <a:t>Service orchestration</a:t>
            </a:r>
            <a:endParaRPr lang="en-US" sz="3200" dirty="0" smtClean="0">
              <a:latin typeface="Hiragino Sans W3" charset="-128"/>
              <a:ea typeface="Hiragino Sans W3" charset="-128"/>
              <a:cs typeface="Hiragino Sans W3" charset="-128"/>
            </a:endParaRPr>
          </a:p>
          <a:p>
            <a:pPr>
              <a:lnSpc>
                <a:spcPct val="200000"/>
              </a:lnSpc>
            </a:pPr>
            <a:endParaRPr lang="en-US" sz="3200" dirty="0">
              <a:latin typeface="Hiragino Sans W3" charset="-128"/>
              <a:ea typeface="Hiragino Sans W3" charset="-128"/>
              <a:cs typeface="Hiragino Sans W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51565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1099751"/>
            <a:ext cx="12192000" cy="2187660"/>
          </a:xfrm>
          <a:prstGeom prst="rect">
            <a:avLst/>
          </a:prstGeom>
          <a:solidFill>
            <a:srgbClr val="282C3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5907" y="1346027"/>
            <a:ext cx="5829300" cy="1879600"/>
          </a:xfrm>
          <a:prstGeom prst="rect">
            <a:avLst/>
          </a:prstGeom>
        </p:spPr>
      </p:pic>
      <p:sp>
        <p:nvSpPr>
          <p:cNvPr id="5" name="Text Placeholder 1"/>
          <p:cNvSpPr txBox="1">
            <a:spLocks/>
          </p:cNvSpPr>
          <p:nvPr/>
        </p:nvSpPr>
        <p:spPr>
          <a:xfrm>
            <a:off x="3065907" y="4986482"/>
            <a:ext cx="3425509" cy="57964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b="0" i="0" kern="1200">
                <a:solidFill>
                  <a:schemeClr val="tx1">
                    <a:tint val="75000"/>
                  </a:schemeClr>
                </a:solidFill>
                <a:latin typeface="Ayuthaya" charset="-34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000" dirty="0" smtClean="0">
                <a:solidFill>
                  <a:schemeClr val="tx1"/>
                </a:solidFill>
                <a:latin typeface="Hiragino Sans W3" charset="-128"/>
                <a:ea typeface="Hiragino Sans W3" charset="-128"/>
                <a:cs typeface="Hiragino Sans W3" charset="-128"/>
              </a:rPr>
              <a:t>@</a:t>
            </a:r>
            <a:r>
              <a:rPr lang="en-US" sz="6000" dirty="0" err="1" smtClean="0">
                <a:solidFill>
                  <a:schemeClr val="tx1"/>
                </a:solidFill>
                <a:latin typeface="Hiragino Sans W3" charset="-128"/>
                <a:ea typeface="Hiragino Sans W3" charset="-128"/>
                <a:cs typeface="Hiragino Sans W3" charset="-128"/>
              </a:rPr>
              <a:t>luijar</a:t>
            </a:r>
            <a:endParaRPr lang="en-US" sz="6000" dirty="0">
              <a:solidFill>
                <a:schemeClr val="tx1"/>
              </a:solidFill>
              <a:latin typeface="Hiragino Sans W3" charset="-128"/>
              <a:ea typeface="Hiragino Sans W3" charset="-128"/>
              <a:cs typeface="Hiragino Sans W3" charset="-128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8250" y="4276562"/>
            <a:ext cx="3034270" cy="1999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761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942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0219" y="988887"/>
            <a:ext cx="47625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725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0"/>
            <a:ext cx="34227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bg1">
                    <a:lumMod val="50000"/>
                  </a:schemeClr>
                </a:solidFill>
                <a:latin typeface="Hiragino Sans W3" charset="-128"/>
                <a:ea typeface="Hiragino Sans W3" charset="-128"/>
                <a:cs typeface="Hiragino Sans W3" charset="-128"/>
              </a:rPr>
              <a:t>Around 2000s...</a:t>
            </a:r>
            <a:endParaRPr lang="en-US" sz="3200" dirty="0">
              <a:solidFill>
                <a:schemeClr val="bg1">
                  <a:lumMod val="50000"/>
                </a:schemeClr>
              </a:solidFill>
              <a:latin typeface="Hiragino Sans W3" charset="-128"/>
              <a:ea typeface="Hiragino Sans W3" charset="-128"/>
              <a:cs typeface="Hiragino Sans W3" charset="-128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2732" y="0"/>
            <a:ext cx="8769268" cy="562196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22673" y="5164762"/>
            <a:ext cx="721223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latin typeface="Hiragino Sans W3" charset="-128"/>
                <a:ea typeface="Hiragino Sans W3" charset="-128"/>
                <a:cs typeface="Hiragino Sans W3" charset="-128"/>
              </a:rPr>
              <a:t>Business Process </a:t>
            </a:r>
          </a:p>
          <a:p>
            <a:r>
              <a:rPr lang="en-US" sz="4000" dirty="0" smtClean="0">
                <a:latin typeface="Hiragino Sans W3" charset="-128"/>
                <a:ea typeface="Hiragino Sans W3" charset="-128"/>
                <a:cs typeface="Hiragino Sans W3" charset="-128"/>
              </a:rPr>
              <a:t>Execution Language (BPEL)</a:t>
            </a:r>
            <a:endParaRPr lang="en-US" sz="4000" dirty="0">
              <a:latin typeface="Hiragino Sans W3" charset="-128"/>
              <a:ea typeface="Hiragino Sans W3" charset="-128"/>
              <a:cs typeface="Hiragino Sans W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52824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9862" y="777661"/>
            <a:ext cx="3921392" cy="5146827"/>
          </a:xfrm>
        </p:spPr>
      </p:pic>
      <p:sp>
        <p:nvSpPr>
          <p:cNvPr id="5" name="TextBox 4"/>
          <p:cNvSpPr txBox="1"/>
          <p:nvPr/>
        </p:nvSpPr>
        <p:spPr>
          <a:xfrm>
            <a:off x="0" y="0"/>
            <a:ext cx="45191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bg1">
                    <a:lumMod val="50000"/>
                  </a:schemeClr>
                </a:solidFill>
                <a:latin typeface="Hiragino Sans W3" charset="-128"/>
                <a:ea typeface="Hiragino Sans W3" charset="-128"/>
                <a:cs typeface="Hiragino Sans W3" charset="-128"/>
              </a:rPr>
              <a:t>Back to the present...</a:t>
            </a:r>
            <a:endParaRPr lang="en-US" sz="3200" dirty="0">
              <a:solidFill>
                <a:schemeClr val="bg1">
                  <a:lumMod val="50000"/>
                </a:schemeClr>
              </a:solidFill>
              <a:latin typeface="Hiragino Sans W3" charset="-128"/>
              <a:ea typeface="Hiragino Sans W3" charset="-128"/>
              <a:cs typeface="Hiragino Sans W3" charset="-128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64387" y="1765443"/>
            <a:ext cx="7325475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800" dirty="0" smtClean="0">
                <a:latin typeface="Hiragino Sans W3" charset="-128"/>
                <a:ea typeface="Hiragino Sans W3" charset="-128"/>
                <a:cs typeface="Hiragino Sans W3" charset="-128"/>
              </a:rPr>
              <a:t>Essential pattern for architectures with a large number of services</a:t>
            </a:r>
          </a:p>
          <a:p>
            <a:pPr marL="457200" indent="-457200">
              <a:buFont typeface="Arial" charset="0"/>
              <a:buChar char="•"/>
            </a:pPr>
            <a:endParaRPr lang="en-US" sz="2800" dirty="0" smtClean="0">
              <a:latin typeface="Hiragino Sans W3" charset="-128"/>
              <a:ea typeface="Hiragino Sans W3" charset="-128"/>
              <a:cs typeface="Hiragino Sans W3" charset="-128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>
                <a:latin typeface="Hiragino Sans W3" charset="-128"/>
                <a:ea typeface="Hiragino Sans W3" charset="-128"/>
                <a:cs typeface="Hiragino Sans W3" charset="-128"/>
              </a:rPr>
              <a:t>Need to aggregate multiple downstream calls to deliver user functionality</a:t>
            </a:r>
          </a:p>
          <a:p>
            <a:pPr marL="457200" indent="-457200">
              <a:buFont typeface="Arial" charset="0"/>
              <a:buChar char="•"/>
            </a:pPr>
            <a:endParaRPr lang="en-US" sz="2800" dirty="0">
              <a:latin typeface="Hiragino Sans W3" charset="-128"/>
              <a:ea typeface="Hiragino Sans W3" charset="-128"/>
              <a:cs typeface="Hiragino Sans W3" charset="-128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>
                <a:latin typeface="Hiragino Sans W3" charset="-128"/>
                <a:ea typeface="Hiragino Sans W3" charset="-128"/>
                <a:cs typeface="Hiragino Sans W3" charset="-128"/>
              </a:rPr>
              <a:t>Single Backend-for-Frontend </a:t>
            </a:r>
            <a:r>
              <a:rPr lang="en-US" sz="2800" dirty="0" smtClean="0">
                <a:latin typeface="Hiragino Sans W3" charset="-128"/>
                <a:ea typeface="Hiragino Sans W3" charset="-128"/>
                <a:cs typeface="Hiragino Sans W3" charset="-128"/>
              </a:rPr>
              <a:t>can result in multiple calls </a:t>
            </a:r>
            <a:r>
              <a:rPr lang="en-US" sz="2800" dirty="0" smtClean="0">
                <a:latin typeface="Hiragino Sans W3" charset="-128"/>
                <a:ea typeface="Hiragino Sans W3" charset="-128"/>
                <a:cs typeface="Hiragino Sans W3" charset="-128"/>
              </a:rPr>
              <a:t>to </a:t>
            </a:r>
            <a:r>
              <a:rPr lang="en-US" sz="2800" dirty="0" err="1" smtClean="0">
                <a:latin typeface="Hiragino Sans W3" charset="-128"/>
                <a:ea typeface="Hiragino Sans W3" charset="-128"/>
                <a:cs typeface="Hiragino Sans W3" charset="-128"/>
              </a:rPr>
              <a:t>microservices</a:t>
            </a:r>
            <a:endParaRPr lang="en-US" sz="2800" dirty="0" smtClean="0">
              <a:latin typeface="Hiragino Sans W3" charset="-128"/>
              <a:ea typeface="Hiragino Sans W3" charset="-128"/>
              <a:cs typeface="Hiragino Sans W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41406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6902" y="2245320"/>
            <a:ext cx="1177758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>
                <a:latin typeface="Hiragino Sans W3" charset="-128"/>
                <a:ea typeface="Hiragino Sans W3" charset="-128"/>
                <a:cs typeface="Hiragino Sans W3" charset="-128"/>
              </a:rPr>
              <a:t>A Backend-for-Frontend (BFF) is a pattern for designing </a:t>
            </a:r>
          </a:p>
          <a:p>
            <a:pPr algn="ctr"/>
            <a:r>
              <a:rPr lang="en-US" sz="3200" dirty="0" smtClean="0">
                <a:latin typeface="Hiragino Sans W3" charset="-128"/>
                <a:ea typeface="Hiragino Sans W3" charset="-128"/>
                <a:cs typeface="Hiragino Sans W3" charset="-128"/>
              </a:rPr>
              <a:t>API </a:t>
            </a:r>
            <a:r>
              <a:rPr lang="en-US" sz="3200" dirty="0" err="1" smtClean="0">
                <a:latin typeface="Hiragino Sans W3" charset="-128"/>
                <a:ea typeface="Hiragino Sans W3" charset="-128"/>
                <a:cs typeface="Hiragino Sans W3" charset="-128"/>
              </a:rPr>
              <a:t>backends</a:t>
            </a:r>
            <a:r>
              <a:rPr lang="en-US" sz="3200" dirty="0" smtClean="0">
                <a:latin typeface="Hiragino Sans W3" charset="-128"/>
                <a:ea typeface="Hiragino Sans W3" charset="-128"/>
                <a:cs typeface="Hiragino Sans W3" charset="-128"/>
              </a:rPr>
              <a:t> to aggregate multiple (scattered) </a:t>
            </a:r>
          </a:p>
          <a:p>
            <a:pPr algn="ctr"/>
            <a:r>
              <a:rPr lang="en-US" sz="3200" dirty="0" smtClean="0">
                <a:latin typeface="Hiragino Sans W3" charset="-128"/>
                <a:ea typeface="Hiragino Sans W3" charset="-128"/>
                <a:cs typeface="Hiragino Sans W3" charset="-128"/>
              </a:rPr>
              <a:t>downstream services</a:t>
            </a:r>
            <a:endParaRPr lang="en-US" sz="3200" dirty="0">
              <a:latin typeface="Hiragino Sans W3" charset="-128"/>
              <a:ea typeface="Hiragino Sans W3" charset="-128"/>
              <a:cs typeface="Hiragino Sans W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27109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19160" y="2985033"/>
            <a:ext cx="9553681" cy="1325563"/>
          </a:xfrm>
        </p:spPr>
        <p:txBody>
          <a:bodyPr>
            <a:noAutofit/>
          </a:bodyPr>
          <a:lstStyle/>
          <a:p>
            <a:r>
              <a:rPr lang="en-US" sz="4800" dirty="0" smtClean="0"/>
              <a:t>What is the “right” pattern for this? </a:t>
            </a:r>
            <a:endParaRPr lang="en-US" sz="4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6063" y="-3690226"/>
            <a:ext cx="3159874" cy="3159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228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07199 L 0.00104 0.5796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" y="325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3016</TotalTime>
  <Words>257</Words>
  <Application>Microsoft Macintosh PowerPoint</Application>
  <PresentationFormat>Widescreen</PresentationFormat>
  <Paragraphs>70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5" baseType="lpstr">
      <vt:lpstr>Calibri</vt:lpstr>
      <vt:lpstr>Calibri Light</vt:lpstr>
      <vt:lpstr>Hiragino Sans W3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is the “right” pattern for this?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Observables are functional</vt:lpstr>
      <vt:lpstr>PowerPoint Presentation</vt:lpstr>
      <vt:lpstr>PowerPoint Presentation</vt:lpstr>
      <vt:lpstr>PowerPoint Presentation</vt:lpstr>
      <vt:lpstr>PowerPoint Presentation</vt:lpstr>
      <vt:lpstr>Observables are monadic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docker-compose</vt:lpstr>
      <vt:lpstr>PowerPoint Presentation</vt:lpstr>
      <vt:lpstr>Resources</vt:lpstr>
      <vt:lpstr>PowerPoint Presentation</vt:lpstr>
    </vt:vector>
  </TitlesOfParts>
  <Company/>
  <LinksUpToDate>false</LinksUpToDate>
  <SharedDoc>false</SharedDoc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Ana Daniela</dc:creator>
  <cp:lastModifiedBy>Ana Daniela</cp:lastModifiedBy>
  <cp:revision>132</cp:revision>
  <dcterms:created xsi:type="dcterms:W3CDTF">2017-01-18T03:23:06Z</dcterms:created>
  <dcterms:modified xsi:type="dcterms:W3CDTF">2017-01-22T17:10:19Z</dcterms:modified>
</cp:coreProperties>
</file>